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399" r:id="rId4"/>
    <p:sldId id="348" r:id="rId5"/>
    <p:sldId id="402" r:id="rId6"/>
    <p:sldId id="393" r:id="rId7"/>
    <p:sldId id="320" r:id="rId8"/>
    <p:sldId id="403" r:id="rId9"/>
    <p:sldId id="404" r:id="rId10"/>
    <p:sldId id="405" r:id="rId11"/>
    <p:sldId id="305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47" autoAdjust="0"/>
  </p:normalViewPr>
  <p:slideViewPr>
    <p:cSldViewPr>
      <p:cViewPr varScale="1">
        <p:scale>
          <a:sx n="92" d="100"/>
          <a:sy n="92" d="100"/>
        </p:scale>
        <p:origin x="84" y="324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A314-0825-B97A-FE52-609C48C6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F60097-4CC5-00CA-F036-CEFFBE1C9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BA21E0-21B3-BD30-0E52-CE38739C0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44D5CF-34AD-D025-F074-2A063B713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5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这种方法通过从查询直接生成目标数据的标识符（</a:t>
            </a:r>
            <a:r>
              <a:rPr lang="en-US" altLang="zh-CN" dirty="0"/>
              <a:t>ID</a:t>
            </a:r>
            <a:r>
              <a:rPr lang="zh-CN" altLang="en-US" dirty="0"/>
              <a:t>），绕过了传统的最近邻搜索。然而，这些方法通常是为特定任务设计的，因此能力有限。</a:t>
            </a:r>
            <a:endParaRPr lang="en-US" altLang="zh-CN" dirty="0"/>
          </a:p>
          <a:p>
            <a:r>
              <a:rPr lang="zh-CN" altLang="en-US" dirty="0"/>
              <a:t>目前大多数方法专注于文本检索 </a:t>
            </a:r>
            <a:r>
              <a:rPr lang="en-US" altLang="zh-CN" dirty="0"/>
              <a:t>[50, 52]</a:t>
            </a:r>
            <a:r>
              <a:rPr lang="zh-CN" altLang="en-US" dirty="0"/>
              <a:t>，仅有少数工作涉及图像 </a:t>
            </a:r>
            <a:r>
              <a:rPr lang="en-US" altLang="zh-CN" dirty="0"/>
              <a:t>[60] </a:t>
            </a:r>
            <a:r>
              <a:rPr lang="zh-CN" altLang="en-US" dirty="0"/>
              <a:t>和跨模态检索 </a:t>
            </a:r>
            <a:r>
              <a:rPr lang="en-US" altLang="zh-CN" dirty="0"/>
              <a:t>[26]</a:t>
            </a:r>
          </a:p>
          <a:p>
            <a:r>
              <a:rPr lang="zh-CN" altLang="en-US" dirty="0"/>
              <a:t>因此，这些方法难以满足现实应用中用户对多样化、多模态检索的需求。</a:t>
            </a:r>
            <a:endParaRPr lang="en-US" altLang="zh-CN" dirty="0"/>
          </a:p>
          <a:p>
            <a:r>
              <a:rPr lang="zh-CN" altLang="en-US" dirty="0"/>
              <a:t>而且，在跨模态检索中，现有的生成式方法相比于基于嵌入的方法表现仍然较差 </a:t>
            </a:r>
            <a:r>
              <a:rPr lang="en-US" altLang="zh-CN" dirty="0"/>
              <a:t>[26, 60]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0F97-F465-F7EF-5683-6B3FD74C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AFF12D-7352-758D-344E-1364F604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CE2278-DBB2-6716-9F15-81E7228DD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 </a:t>
            </a:r>
            <a:r>
              <a:rPr lang="en-US" altLang="zh-CN" b="1" dirty="0"/>
              <a:t>Beam Search</a:t>
            </a:r>
            <a:r>
              <a:rPr lang="zh-CN" altLang="en-US" dirty="0"/>
              <a:t>，它会探索多个可能的 </a:t>
            </a:r>
            <a:r>
              <a:rPr lang="en-US" altLang="zh-CN" dirty="0"/>
              <a:t>ID </a:t>
            </a:r>
            <a:r>
              <a:rPr lang="zh-CN" altLang="en-US" dirty="0"/>
              <a:t>序列，并根据每一层的对数概率之和进行排序。</a:t>
            </a:r>
            <a:endParaRPr lang="en-US" altLang="zh-CN" dirty="0"/>
          </a:p>
          <a:p>
            <a:r>
              <a:rPr lang="zh-CN" altLang="en-US" b="1" dirty="0"/>
              <a:t>问题</a:t>
            </a:r>
            <a:r>
              <a:rPr lang="zh-CN" altLang="en-US" dirty="0"/>
              <a:t>：普通的 </a:t>
            </a:r>
            <a:r>
              <a:rPr lang="en-US" altLang="zh-CN" dirty="0"/>
              <a:t>Beam Search </a:t>
            </a:r>
            <a:r>
              <a:rPr lang="zh-CN" altLang="en-US" dirty="0"/>
              <a:t>可能会生成</a:t>
            </a:r>
            <a:r>
              <a:rPr lang="zh-CN" altLang="en-US" b="1" dirty="0"/>
              <a:t>无效的 </a:t>
            </a:r>
            <a:r>
              <a:rPr lang="en-US" altLang="zh-CN" b="1" dirty="0"/>
              <a:t>ID</a:t>
            </a:r>
            <a:r>
              <a:rPr lang="zh-CN" altLang="en-US" dirty="0"/>
              <a:t>，即在真实测试集中不存在的目标标识符。</a:t>
            </a:r>
            <a:endParaRPr lang="en-US" altLang="zh-CN" dirty="0"/>
          </a:p>
          <a:p>
            <a:r>
              <a:rPr lang="zh-CN" altLang="en-US" dirty="0"/>
              <a:t>我们引入了 </a:t>
            </a:r>
            <a:r>
              <a:rPr lang="zh-CN" altLang="en-US" b="1" dirty="0"/>
              <a:t>受限 </a:t>
            </a:r>
            <a:r>
              <a:rPr lang="en-US" altLang="zh-CN" b="1" dirty="0"/>
              <a:t>Beam Search</a:t>
            </a:r>
            <a:r>
              <a:rPr lang="zh-CN" altLang="en-US" dirty="0"/>
              <a:t>，结合使用了 </a:t>
            </a:r>
            <a:r>
              <a:rPr lang="en-US" altLang="zh-CN" b="1" dirty="0"/>
              <a:t>Trie</a:t>
            </a:r>
            <a:r>
              <a:rPr lang="zh-CN" altLang="en-US" b="1" dirty="0"/>
              <a:t>（字典树）结构</a:t>
            </a:r>
            <a:r>
              <a:rPr lang="zh-CN" altLang="en-US" dirty="0"/>
              <a:t> ，用于限制解码器</a:t>
            </a:r>
            <a:r>
              <a:rPr lang="zh-CN" altLang="en-US" b="1" dirty="0"/>
              <a:t>只能生成合法的前缀</a:t>
            </a:r>
            <a:r>
              <a:rPr lang="zh-CN" altLang="en-US" dirty="0"/>
              <a:t>，确保每一个输出的 </a:t>
            </a:r>
            <a:r>
              <a:rPr lang="en-US" altLang="zh-CN" dirty="0"/>
              <a:t>ID </a:t>
            </a:r>
            <a:r>
              <a:rPr lang="zh-CN" altLang="en-US" dirty="0"/>
              <a:t>都是候选集中存在的有效 </a:t>
            </a:r>
            <a:r>
              <a:rPr lang="en-US" altLang="zh-CN" dirty="0"/>
              <a:t>ID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---</a:t>
            </a:r>
          </a:p>
          <a:p>
            <a:r>
              <a:rPr lang="zh-CN" altLang="en-US" dirty="0"/>
              <a:t>尽管生成式方法在效率上具有明显优势，但由于 </a:t>
            </a:r>
            <a:r>
              <a:rPr lang="zh-CN" altLang="en-US" b="1" dirty="0"/>
              <a:t>离散 </a:t>
            </a:r>
            <a:r>
              <a:rPr lang="en-US" altLang="zh-CN" b="1" dirty="0"/>
              <a:t>ID </a:t>
            </a:r>
            <a:r>
              <a:rPr lang="zh-CN" altLang="en-US" b="1" dirty="0"/>
              <a:t>的表达能力有限</a:t>
            </a:r>
            <a:r>
              <a:rPr lang="zh-CN" altLang="en-US" dirty="0"/>
              <a:t>，其性能仍然可能低于传统的</a:t>
            </a:r>
            <a:r>
              <a:rPr lang="zh-CN" altLang="en-US" b="1" dirty="0"/>
              <a:t>基于嵌入的检索方法</a:t>
            </a:r>
            <a:endParaRPr lang="en-US" altLang="zh-CN" b="1" dirty="0"/>
          </a:p>
          <a:p>
            <a:pPr>
              <a:buNone/>
            </a:pPr>
            <a:r>
              <a:rPr lang="zh-CN" altLang="en-US" dirty="0"/>
              <a:t>为解决这一问题，我们引入了一个 </a:t>
            </a:r>
            <a:r>
              <a:rPr lang="zh-CN" altLang="en-US" b="1" dirty="0"/>
              <a:t>重排序机制</a:t>
            </a:r>
            <a:r>
              <a:rPr lang="zh-CN" altLang="en-US" dirty="0"/>
              <a:t>：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使用 </a:t>
            </a:r>
            <a:r>
              <a:rPr lang="en-US" altLang="zh-CN" dirty="0"/>
              <a:t>Beam Search </a:t>
            </a:r>
            <a:r>
              <a:rPr lang="zh-CN" altLang="en-US" dirty="0"/>
              <a:t>预测出 </a:t>
            </a:r>
            <a:r>
              <a:rPr lang="en-US" altLang="zh-CN" b="1" dirty="0"/>
              <a:t>B </a:t>
            </a:r>
            <a:r>
              <a:rPr lang="zh-CN" altLang="en-US" b="1" dirty="0"/>
              <a:t>个候选 </a:t>
            </a:r>
            <a:r>
              <a:rPr lang="en-US" altLang="zh-CN" b="1" dirty="0"/>
              <a:t>ID</a:t>
            </a:r>
            <a:r>
              <a:rPr lang="zh-CN" altLang="en-US" dirty="0"/>
              <a:t>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计算这些候选目标与查询之间的</a:t>
            </a:r>
            <a:r>
              <a:rPr lang="zh-CN" altLang="en-US" b="1" dirty="0"/>
              <a:t>嵌入相似度</a:t>
            </a:r>
            <a:r>
              <a:rPr lang="zh-CN" altLang="en-US" dirty="0"/>
              <a:t>（例如：余弦相似度）；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/>
              <a:t>基于相似度对结果重新排序。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BEB1B6-54EF-79C9-2303-957A722FB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CE223-8155-D3A3-8993-A89F2C390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7FDF37-D1E9-885F-5EDD-1B298B1AC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540339-0CE3-7AB6-23A6-871683884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/>
              <a:t>利用残差量化的固有特性</a:t>
            </a:r>
            <a:r>
              <a:rPr lang="zh-CN" altLang="en-US" dirty="0"/>
              <a:t> </a:t>
            </a:r>
            <a:r>
              <a:rPr lang="en-US" altLang="zh-CN" dirty="0"/>
              <a:t>—— </a:t>
            </a:r>
            <a:r>
              <a:rPr lang="zh-CN" altLang="en-US" dirty="0"/>
              <a:t>每一层的码本嵌入表示的是该层特有的“残差信息”。这种逐层量化的机制支持了信息的</a:t>
            </a:r>
            <a:r>
              <a:rPr lang="zh-CN" altLang="en-US" b="1" dirty="0"/>
              <a:t>逐步分离（</a:t>
            </a:r>
            <a:r>
              <a:rPr lang="en-US" altLang="zh-CN" b="1" dirty="0"/>
              <a:t>progressive separation</a:t>
            </a:r>
            <a:r>
              <a:rPr lang="zh-CN" altLang="en-US" b="1" dirty="0"/>
              <a:t>）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我们正是利用这一特性，实现了</a:t>
            </a:r>
            <a:r>
              <a:rPr lang="zh-CN" altLang="en-US" b="1" dirty="0"/>
              <a:t>模态信息与语义信息的分层编码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AF3E59-94B2-8DA1-7E6F-AA480CC49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5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042D-20E1-1D68-B881-FC4F0BB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C0CC7-1641-5D9A-D130-C155FD7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8861D-CE56-CFC8-982F-ADE8AF149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由于离散 </a:t>
            </a:r>
            <a:r>
              <a:rPr lang="en-US" altLang="zh-CN" dirty="0"/>
              <a:t>ID </a:t>
            </a:r>
            <a:r>
              <a:rPr lang="zh-CN" altLang="en-US" dirty="0"/>
              <a:t>的表示能力相较于连续嵌入较弱，模型在泛化能力上可能存在不足，特别是在训练数据中的</a:t>
            </a:r>
            <a:r>
              <a:rPr lang="zh-CN" altLang="en-US" b="1" dirty="0"/>
              <a:t>查询</a:t>
            </a:r>
            <a:r>
              <a:rPr lang="en-US" altLang="zh-CN" b="1" dirty="0"/>
              <a:t>-</a:t>
            </a:r>
            <a:r>
              <a:rPr lang="zh-CN" altLang="en-US" b="1" dirty="0"/>
              <a:t>目标对数量较少</a:t>
            </a:r>
            <a:r>
              <a:rPr lang="zh-CN" altLang="en-US" dirty="0"/>
              <a:t>时更为明显</a:t>
            </a:r>
            <a:endParaRPr lang="en-US" altLang="zh-CN" dirty="0"/>
          </a:p>
          <a:p>
            <a:r>
              <a:rPr lang="zh-CN" altLang="en-US" dirty="0"/>
              <a:t>基于查询</a:t>
            </a:r>
            <a:r>
              <a:rPr lang="en-US" altLang="zh-CN" dirty="0"/>
              <a:t>-</a:t>
            </a:r>
            <a:r>
              <a:rPr lang="zh-CN" altLang="en-US" dirty="0"/>
              <a:t>目标插值的查询增强策略，然后使用与原始训练相同的交叉熵损失对解码器进行训练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F9FD2-C7DC-A84C-55CD-A3699EF9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5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B6C7C-DFAD-9758-69B1-4FEFCB8A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FA00BA-EF49-DA48-3631-70362FE58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8914E4-D57E-47DE-135A-365979DC7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F9808B-8D06-7B58-838A-C61C03DDF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7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31D1C-A788-0BEA-9069-D6D25DA4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832665-2BF1-FCA5-35E3-57272381E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64D162-CAF0-E6D4-E8C5-5CD91DE49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2E24E7-9919-2782-EAAF-569D5885C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.jpeg"/><Relationship Id="rId21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jpeg"/><Relationship Id="rId19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98" y="1392598"/>
            <a:ext cx="1108710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GENIUS: </a:t>
            </a:r>
            <a:r>
              <a:rPr lang="en-US" sz="2800" b="1" spc="-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AGenerative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Framework for Universal Multimodal Search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4953000" y="5031566"/>
            <a:ext cx="1981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Code:None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FB55D2F-2DD8-A4FE-E404-2B5C6010B0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857" y="2786143"/>
            <a:ext cx="11114286" cy="1285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EF448-E080-6457-9B96-D4C53563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749E22-2982-43A4-7211-CCF82A57E4E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9029BC3-A522-813F-81C6-DC48843C44F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1BE6B23-9197-F625-5BE3-588F5D345F2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F58A83A-9D50-C294-D964-8504E6C2661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486BF91-F241-2E49-6CB3-69AE3BC899E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E28D11-7629-CB50-6381-9449AC3221EB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639DD76-4FA9-2702-5532-B6C7BE7CADD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3D87C13-75CD-16BB-F162-3E716BA6F0B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81290ED-D5CB-AF2A-0983-0AF27A7D5FD8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559B3B2-9575-D6D3-D8AD-4CE2470B2A3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F63D4A3-399F-F763-82E8-42165690DA5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F7F6142-EBC9-6EE4-0077-22F7F8A2424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3DE32DA-BCFD-EC1D-D5BA-523A16DB384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A4BC7CC-3A9F-B45E-08C1-B9A70AED7E7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0CBB648-8495-B0D3-6ED9-0A55FF35FB0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39488AC-288C-BC00-892D-D1370A30C59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502BA3A-CE40-B9C8-CBBC-66F8DD8F516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7171151-0889-326E-216C-6D74A3F14FC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1E69330-F87D-D9E3-2775-B2EF5D5A562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4E6C51F-3B79-E0E7-FF77-FB75F9CC3936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6A64622-6A13-C32B-37BF-638968B78169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7C75C54-BC51-4B5F-8E4C-4BF29F6881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511" y="2276095"/>
            <a:ext cx="5510657" cy="28956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E3A334D-66C2-4325-51F3-0845666031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8231" y="2362200"/>
            <a:ext cx="5390476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BCA9C1B-BAF9-D12F-209B-A7425E538154}"/>
              </a:ext>
            </a:extLst>
          </p:cNvPr>
          <p:cNvSpPr txBox="1"/>
          <p:nvPr/>
        </p:nvSpPr>
        <p:spPr>
          <a:xfrm>
            <a:off x="5431399" y="3032657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However, existing models are </a:t>
            </a:r>
            <a:r>
              <a:rPr lang="en-US" altLang="zh-CN" b="1" dirty="0"/>
              <a:t>task-specific</a:t>
            </a:r>
            <a:r>
              <a:rPr lang="en-US" altLang="zh-CN" dirty="0"/>
              <a:t> and fall short of embedding-based retrieval in performance.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986A920-2F93-0D7D-5A1E-31E4D7C34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172773"/>
            <a:ext cx="4396380" cy="561207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D701853-FF12-7D2C-7F62-C5A007DADF29}"/>
              </a:ext>
            </a:extLst>
          </p:cNvPr>
          <p:cNvSpPr txBox="1"/>
          <p:nvPr/>
        </p:nvSpPr>
        <p:spPr>
          <a:xfrm>
            <a:off x="5438326" y="38862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Most of them are dedicated to text retrieval, and only a few recent works address images and cross-modal retrieval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5095-15BF-7A4A-A8C6-CBF27217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CD1A2B-32DF-0584-71D3-227162C7676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E0E47D2-A129-806E-8204-BDE2A0D151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2844EF1-14E8-A4D4-74E1-6F8D6805AD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175CF3-CBEB-8571-81B6-934C604D355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8A3F93-C8AF-71DF-0E27-72688A36DCC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FBB3A30-C55B-BF97-060E-632C2592392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5D0971-7DDB-9540-CB43-DB200928B2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A7EE1A8-8665-EFD3-CDA1-43EA21E4F19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89975B5-0358-E075-A2B6-E3E7DD4AD07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DC8B95-020F-DC2E-23C7-386BEE4ABBA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00906CF-B3EF-4DE6-20B7-6EF446E6675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2004152-CA3F-BA83-A81B-668891A4EEE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6CFFF32-F74C-7BE7-F298-74A9BACA6961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9E9579-0743-A79F-C889-5A1D4FF3BF4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D2407A9-89BE-06AB-AEA3-7A4CF4383C2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236D3E2-4D1D-06D7-7D51-3578B338FAF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1B1DCDC-3825-7444-BA98-462880A4663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70C3229-28DB-CFFB-B0CB-7E9DBA89BED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2966390-9C40-13C4-D957-A65A73D91FF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80A7643-9756-3583-BD85-C5CE57BA3FFD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27E73FA-93F3-10BE-DA6A-77EAFB653BD2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39ED5B1-EC2F-98E6-8596-4C6845404F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999" y="1600200"/>
            <a:ext cx="10800000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C09410-4025-4119-C67A-CD89B27AC6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6457" y="3446318"/>
            <a:ext cx="4590476" cy="8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0B3398E-C8CC-A49C-88B1-681C9B3D4D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4287428"/>
            <a:ext cx="4733333" cy="72381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F390FED-AD92-6D7A-5784-6D1860C6DD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105" y="2899828"/>
            <a:ext cx="3723809" cy="247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727B-F023-081E-76E3-B3A7E970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137217-DD9F-AFC2-6508-45ADA44D002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A3D2FA7-F961-E000-1F58-482F3FCC08B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4047CCD-3EB6-D8BD-8B96-55E9E881E5D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D96F87-C5F3-E3DE-682C-4A80DD78F61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DA68ADD-E7A7-2727-98A9-A39B57CCEB2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6D83F00-605D-619A-A7BA-C532F07AA73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736E184-240E-E146-FCA1-7780EFA4DAF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65EE77B-7339-46C6-A18F-5BEC4DC4BC0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6196183-C7B8-2A35-1E2B-4165866C12D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90F49BD-3BAC-3997-8E20-DDFAA6D3F7E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4CB6F1F-219E-B9CE-3F7C-10C09EB46C9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D7BF6F5-169E-10A5-46D4-84103A855B4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280780-A3EE-F351-9EE2-5D96A80EDD9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A99E8AE-B447-321D-B991-C0F24A48C0A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A57512-D06F-DBC6-61AC-59AAA8F1E9B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A10125C-F58D-EC94-B774-E0AC4E5F6C6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0A8208A-74B7-585A-EF55-5D2968E6A3F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66784A4-203C-3C61-353F-671DD64A4A0F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219B06-FB59-C495-1E47-2D1A30EDFA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706CCDF-AC00-1842-28B9-D90A8A5B136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E99E1F2-759C-E4CD-6053-2ECD3175FCD6}"/>
              </a:ext>
            </a:extLst>
          </p:cNvPr>
          <p:cNvSpPr txBox="1"/>
          <p:nvPr/>
        </p:nvSpPr>
        <p:spPr>
          <a:xfrm>
            <a:off x="4838700" y="103538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9D1FBEF-B082-EDB0-D482-35F531686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6920" y="1586316"/>
            <a:ext cx="5390896" cy="44084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F9553CD-953C-7078-C2BF-BA661D8F4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221" y="1518399"/>
            <a:ext cx="4035075" cy="304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C22D657-7D80-8B9D-94E5-1713C9C023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3065" y="2101288"/>
            <a:ext cx="5105400" cy="74339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59F7A2C-D4D5-3633-22AB-481D7C67B5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9581" y="2979239"/>
            <a:ext cx="4161905" cy="40952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5FA4FFA-B8AF-4EDD-729E-8D556CF8A9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1755" y="3546572"/>
            <a:ext cx="990600" cy="265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C84E7E6-842A-8DAC-31B5-5B7E76EBCC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75219" y="4015137"/>
            <a:ext cx="3600096" cy="33116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788E7A6-3058-F8B8-5450-9448B64DEC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1755" y="4475187"/>
            <a:ext cx="4298128" cy="50075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43F99C-DA63-F2DF-531E-EC16B6B289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60312" y="5045184"/>
            <a:ext cx="4048471" cy="40484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2CCC5B7-8FF1-963C-491B-F4B86D14A4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4755551"/>
            <a:ext cx="4876190" cy="197142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AD37FCF-B68A-DCE9-8EA2-9397B20D937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73065" y="5457984"/>
            <a:ext cx="4048471" cy="6918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5965271-BEDC-C426-64AF-068F95F30BF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5999" y="6068565"/>
            <a:ext cx="4504762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52C0-BEB5-6F44-6FBA-EBD3727A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3FC975-3AAA-7070-166D-4F76CA6EB53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D7511E-B755-F748-F023-461EEC9DABD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03E5BE-38C4-D78C-EDB0-1041166267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D405AE-9626-4F1E-E7D4-7CA782731B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803AE3F-5D28-3D11-3670-12C3636C9E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5B63FA-F6ED-C6E5-5F8E-70038313A08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54B4D4-C8D7-0321-F80E-102852DB2C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BA0140-7852-752F-BB4D-C865DA7AAA1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C8E1A11-F312-719E-F790-26D79DECF21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B4CE1E2-E527-2193-7C90-D1493349EC3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B9215A-DE24-EE21-215D-FB97C4055C3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DADB52-A685-2C73-F346-1DAFBB8C7B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E575904-CB91-2435-DA7A-3C1A1507F6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5CCD5-68BD-BBBC-89CE-28801510F99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F57A34-6BAD-7697-4A66-23AC8BC820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821E5C5-D031-3499-EB8E-D596FC3A48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5AE3756-E2D9-67CF-F8C5-334E4944117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2E0582E-357E-BBDA-C822-D36B85A7DA0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80A9A7-F625-F672-FD79-14967F24560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DF5E3A7-815D-3B76-2B02-23C56AAA27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EEBE247-80C7-8608-9DFA-6A50F93F051A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35E1858-93A0-4A79-A0A8-8796B33107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2196865"/>
            <a:ext cx="4628571" cy="4285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C795CD0-4869-2B59-F3C4-F0AD3C1587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610" y="2286000"/>
            <a:ext cx="3581400" cy="29882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6BD5AD-53BC-828D-3042-79E258BCC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800" y="2859233"/>
            <a:ext cx="5409524" cy="82857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95CAD40-C9CA-8B90-FD09-12AD85AC78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3045" y="3848465"/>
            <a:ext cx="4133333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4943966-DAB5-1832-9FAC-65630838EC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072" y="1676400"/>
            <a:ext cx="11009877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AB14-ADF0-7AFE-2F77-DC4330827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803EDBE-7D3B-C164-0B2C-9665695CA2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6EC94C3-3AB8-314B-D0AC-E6A90162F3B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4349B54-5F8B-2EB7-6310-00462B1E0BA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7E476F5-E289-8AC1-42CF-51440564D88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D313B25-65D0-3127-38D4-3CCA7900DAB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62DFCD3-2545-8357-ED19-A37C032E7F0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E3C500B-1478-126B-47D5-F76CD6F03E0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66B95A3-15D2-1D5D-F26F-4FAF086029B0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20A3BDD-EFEB-9755-F1C6-24442709FA35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2F119B0-DC62-EC90-2C35-2274DC7F48C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F3393E1-A1EC-CF7E-8F41-8CA65C007512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9011908-70FA-B1A0-19A7-B7DE1CF32124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1EAF732-43B5-AF1D-C96D-B357DF04F4E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6CC88C0-0675-2959-93F3-A9B80CF4CF2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7678C39-AD51-EB25-8535-810724278BF9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3CCFE39-07C1-776C-4A04-F0CBDA57FFE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B0D0408-348B-BF0A-1DF6-000EA5ADD2D4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DE350AD-15F8-1D62-DB5D-0D4B5578BB8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8C52DB2-1613-A0CD-3340-22F7D7A0E02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97E29AF-FA9E-B1EB-E965-9A268B63D399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B14F32A-3D4F-8A8D-8388-4DE47836AC3F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7361799-EDE4-A307-876B-B9BAA2CD0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857" y="2237689"/>
            <a:ext cx="11857143" cy="39142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66FDE4C-399A-ADFA-DBFD-731FC5A2A4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5047" y="290905"/>
            <a:ext cx="5361905" cy="6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B523B-65B8-4310-544D-B2EC7BB80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F1F7B1B-9BFE-7CC2-DEF0-E547B087910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47ECCBC-6D18-3299-98A0-CC33A3F34D1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E780AF1-44A7-CB9D-0880-062323919C9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E043B24-972A-2EE0-A53C-B50A710EE3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0A1A276-61FC-0A1C-9749-2CCFF8394DE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4D1DF32-8ED8-CD38-A557-8E3C7D67A140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F456BA2-F1E3-AC02-BD0E-CE6B3AB4CFD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4E79E83-D0D2-681C-477E-43B4352245B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A13788C-2183-2FC0-AB04-858AC37C2AF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DB372EB-4391-DD27-DE91-5894BF77EBC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7288222-1252-CB8D-C936-AC94190C618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5646A9D-10CE-F1BA-A4E1-1966B7A6366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17CB943-90BA-0D89-F584-99B01E4C3E2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0E2236-47F6-6AE5-A941-7478DECBA45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DAA4E30-91D0-756C-759C-5638A0DE097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E718A7B-D14D-8499-C67C-1EF7AECF203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31ACA38-ED15-8BF1-25B3-2B343BB4517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6A3C5D6-8355-EC0D-6F14-88ABFA157F6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6201445-0881-E20C-15A2-A7BAC7FA029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E465A0D-4359-076A-14C8-7318835C9BB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41AA5B5A-F4C2-A5FF-583D-FD25307DBC8E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2042931-347F-267C-AAF4-BFC8693BA8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111" y="1590906"/>
            <a:ext cx="4316811" cy="505289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6AF9B15-682D-2339-5ED4-65093CC6B4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1676400"/>
            <a:ext cx="5561905" cy="27333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7EDEFFE-F28B-B6CA-ED25-FDBBD32E4F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0" y="4295331"/>
            <a:ext cx="5295238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3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901</Words>
  <Application>Microsoft Office PowerPoint</Application>
  <PresentationFormat>宽屏</PresentationFormat>
  <Paragraphs>177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477</cp:revision>
  <dcterms:created xsi:type="dcterms:W3CDTF">2023-09-17T03:47:00Z</dcterms:created>
  <dcterms:modified xsi:type="dcterms:W3CDTF">2025-04-10T11:52:25Z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